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2" r:id="rId3"/>
    <p:sldId id="263" r:id="rId4"/>
    <p:sldId id="265" r:id="rId5"/>
    <p:sldId id="266" r:id="rId6"/>
    <p:sldId id="267" r:id="rId7"/>
    <p:sldId id="268" r:id="rId8"/>
    <p:sldId id="412" r:id="rId9"/>
    <p:sldId id="269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62D2F-CE38-4473-82FE-F64CD8AA2ECA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323E6-7C93-4CB7-8E49-348456D34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4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DDE90D-C0A8-424F-AE0D-AFC2386789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B31B95-FEF3-4FCA-A17E-2917F859AB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52400"/>
            <a:ext cx="5105400" cy="1600200"/>
          </a:xfrm>
        </p:spPr>
        <p:txBody>
          <a:bodyPr/>
          <a:lstStyle/>
          <a:p>
            <a:pPr algn="ctr"/>
            <a:r>
              <a:rPr lang="en-US" dirty="0"/>
              <a:t>The power of persuasion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55002"/>
            <a:ext cx="5867400" cy="399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25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Pair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700" b="1" dirty="0">
                <a:solidFill>
                  <a:srgbClr val="0070C0"/>
                </a:solidFill>
                <a:latin typeface="+mj-lt"/>
              </a:rPr>
              <a:t>	Convince me to not use the phone station holder.  Make three points using the following strategies:</a:t>
            </a:r>
          </a:p>
          <a:p>
            <a:pPr>
              <a:buNone/>
            </a:pPr>
            <a:endParaRPr lang="en-US" sz="3200" b="1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Ethos:   appeal to my sense of fairness.	</a:t>
            </a:r>
            <a:r>
              <a:rPr lang="en-US" sz="3700" dirty="0"/>
              <a:t>     and/or gain my trust.</a:t>
            </a:r>
            <a:endParaRPr lang="en-US" sz="3700" dirty="0">
              <a:latin typeface="+mj-lt"/>
            </a:endParaRPr>
          </a:p>
          <a:p>
            <a:pPr>
              <a:buNone/>
            </a:pPr>
            <a:endParaRPr lang="en-US" sz="3700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Pathos:  appeal to my emotions.</a:t>
            </a:r>
          </a:p>
          <a:p>
            <a:pPr>
              <a:buNone/>
            </a:pPr>
            <a:endParaRPr lang="en-US" sz="3700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Logos:   appeal to my sense of reason.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6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/>
              <a:t>Letter to Parent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848600" cy="5486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500" b="1" dirty="0">
                <a:solidFill>
                  <a:srgbClr val="0070C0"/>
                </a:solidFill>
                <a:latin typeface="+mj-lt"/>
              </a:rPr>
              <a:t>	Pick an issue that you have with your parent or guardian (curfew, gaming time limits, phone use, driving, etc.).  Write a letter using all of the following types of appeal.</a:t>
            </a:r>
          </a:p>
          <a:p>
            <a:pPr>
              <a:buNone/>
            </a:pPr>
            <a:r>
              <a:rPr lang="en-US" sz="5500" dirty="0">
                <a:solidFill>
                  <a:srgbClr val="0070C0"/>
                </a:solidFill>
                <a:latin typeface="+mj-lt"/>
              </a:rPr>
              <a:t> </a:t>
            </a:r>
            <a:endParaRPr lang="en-US" sz="5500" dirty="0">
              <a:latin typeface="+mj-lt"/>
            </a:endParaRPr>
          </a:p>
          <a:p>
            <a:pPr>
              <a:buNone/>
            </a:pPr>
            <a:r>
              <a:rPr lang="en-US" sz="5500" b="1" dirty="0">
                <a:solidFill>
                  <a:srgbClr val="0070C0"/>
                </a:solidFill>
                <a:latin typeface="+mj-lt"/>
              </a:rPr>
              <a:t>Ethos:   </a:t>
            </a:r>
            <a:r>
              <a:rPr lang="en-US" sz="5500" dirty="0">
                <a:latin typeface="+mj-lt"/>
              </a:rPr>
              <a:t>appeal to sense of fairness  </a:t>
            </a:r>
            <a:r>
              <a:rPr lang="en-US" sz="5500" dirty="0"/>
              <a:t>gain trust.</a:t>
            </a:r>
            <a:endParaRPr lang="en-US" sz="5500" dirty="0">
              <a:latin typeface="+mj-lt"/>
            </a:endParaRPr>
          </a:p>
          <a:p>
            <a:pPr>
              <a:buNone/>
            </a:pPr>
            <a:endParaRPr lang="en-US" sz="5500" dirty="0">
              <a:latin typeface="+mj-lt"/>
            </a:endParaRPr>
          </a:p>
          <a:p>
            <a:pPr>
              <a:buNone/>
            </a:pPr>
            <a:r>
              <a:rPr lang="en-US" sz="5500" b="1" dirty="0">
                <a:solidFill>
                  <a:srgbClr val="0070C0"/>
                </a:solidFill>
                <a:latin typeface="+mj-lt"/>
              </a:rPr>
              <a:t>Pathos:  </a:t>
            </a:r>
            <a:r>
              <a:rPr lang="en-US" sz="5500" dirty="0">
                <a:latin typeface="+mj-lt"/>
              </a:rPr>
              <a:t>appeal to  emotions.</a:t>
            </a:r>
          </a:p>
          <a:p>
            <a:pPr>
              <a:buNone/>
            </a:pPr>
            <a:endParaRPr lang="en-US" sz="5500" dirty="0">
              <a:latin typeface="+mj-lt"/>
            </a:endParaRPr>
          </a:p>
          <a:p>
            <a:pPr>
              <a:buNone/>
            </a:pPr>
            <a:r>
              <a:rPr lang="en-US" sz="5500" b="1" dirty="0">
                <a:solidFill>
                  <a:srgbClr val="0070C0"/>
                </a:solidFill>
                <a:latin typeface="+mj-lt"/>
              </a:rPr>
              <a:t>Logos:   </a:t>
            </a:r>
            <a:r>
              <a:rPr lang="en-US" sz="5500" dirty="0">
                <a:latin typeface="+mj-lt"/>
              </a:rPr>
              <a:t>appeal to sense of reason.</a:t>
            </a:r>
          </a:p>
          <a:p>
            <a:pPr>
              <a:buNone/>
            </a:pPr>
            <a:endParaRPr lang="en-US" sz="5500" b="1" dirty="0">
              <a:solidFill>
                <a:srgbClr val="0070C0"/>
              </a:solidFill>
              <a:latin typeface="+mj-lt"/>
            </a:endParaRPr>
          </a:p>
          <a:p>
            <a:pPr>
              <a:buNone/>
            </a:pPr>
            <a:r>
              <a:rPr lang="en-US" sz="5500" b="1" dirty="0">
                <a:solidFill>
                  <a:srgbClr val="FF0000"/>
                </a:solidFill>
                <a:latin typeface="+mj-lt"/>
              </a:rPr>
              <a:t>Parents will read and evaluate letter.</a:t>
            </a:r>
            <a:endParaRPr lang="en-US" sz="4600" dirty="0">
              <a:latin typeface="+mj-lt"/>
            </a:endParaRPr>
          </a:p>
          <a:p>
            <a:pPr>
              <a:buNone/>
            </a:pPr>
            <a:endParaRPr lang="en-US" sz="4600" dirty="0">
              <a:latin typeface="+mj-lt"/>
            </a:endParaRPr>
          </a:p>
          <a:p>
            <a:pPr>
              <a:buNone/>
            </a:pPr>
            <a:endParaRPr lang="en-US" sz="4600" dirty="0">
              <a:solidFill>
                <a:srgbClr val="0070C0"/>
              </a:solidFill>
              <a:latin typeface="+mj-lt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23232">
                    <a:shade val="90000"/>
                  </a:srgbClr>
                </a:solidFill>
              </a:rPr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>
                <a:solidFill>
                  <a:srgbClr val="323232">
                    <a:shade val="90000"/>
                  </a:srgbClr>
                </a:solidFill>
              </a:rPr>
              <a:pPr/>
              <a:t>11</a:t>
            </a:fld>
            <a:endParaRPr lang="en-US">
              <a:solidFill>
                <a:srgbClr val="323232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2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141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Claim: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763314"/>
            <a:ext cx="3200400" cy="609468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>
                <a:solidFill>
                  <a:srgbClr val="002060"/>
                </a:solidFill>
              </a:rPr>
              <a:t>Reason 1 (pathos):</a:t>
            </a: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700" b="1" dirty="0">
                <a:solidFill>
                  <a:srgbClr val="002060"/>
                </a:solidFill>
              </a:rPr>
              <a:t>Reason 2 (logos) :</a:t>
            </a: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700" b="1" dirty="0">
                <a:solidFill>
                  <a:srgbClr val="002060"/>
                </a:solidFill>
              </a:rPr>
              <a:t>Reason 3 (ethos):</a:t>
            </a: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700" b="1" dirty="0">
                <a:solidFill>
                  <a:srgbClr val="FF0066"/>
                </a:solidFill>
              </a:rPr>
              <a:t>Counterargument/rebuttal: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200400" y="838200"/>
            <a:ext cx="5956738" cy="58674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66"/>
                </a:solidFill>
              </a:rPr>
              <a:t>Discuss opposing claims and refute them!</a:t>
            </a:r>
          </a:p>
          <a:p>
            <a:pPr marL="514350" indent="-514350">
              <a:buAutoNum type="alphaLcPeriod"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E49-E6B3-4FBF-9196-88954D10981A}" type="slidenum">
              <a:rPr lang="en-US" smtClean="0">
                <a:solidFill>
                  <a:srgbClr val="B13F9A"/>
                </a:solidFill>
              </a:rPr>
              <a:pPr/>
              <a:t>12</a:t>
            </a:fld>
            <a:endParaRPr lang="en-US">
              <a:solidFill>
                <a:srgbClr val="B13F9A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25062"/>
            <a:ext cx="81534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00400" y="801414"/>
            <a:ext cx="0" cy="6172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B13F9A"/>
                </a:solidFill>
              </a:rPr>
              <a:t>Persuasive 8</a:t>
            </a:r>
          </a:p>
        </p:txBody>
      </p:sp>
    </p:spTree>
    <p:extLst>
      <p:ext uri="{BB962C8B-B14F-4D97-AF65-F5344CB8AC3E}">
        <p14:creationId xmlns:p14="http://schemas.microsoft.com/office/powerpoint/2010/main" val="22568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Persuasive writing: </a:t>
            </a:r>
            <a:br>
              <a:rPr lang="en-US" dirty="0"/>
            </a:br>
            <a:r>
              <a:rPr lang="en-US" dirty="0"/>
              <a:t>Author’s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26736"/>
          </a:xfrm>
        </p:spPr>
        <p:txBody>
          <a:bodyPr>
            <a:normAutofit/>
          </a:bodyPr>
          <a:lstStyle/>
          <a:p>
            <a:r>
              <a:rPr lang="en-US" sz="2800" dirty="0"/>
              <a:t>Persuasive writers have an </a:t>
            </a:r>
            <a:r>
              <a:rPr lang="en-US" sz="2800" dirty="0">
                <a:solidFill>
                  <a:srgbClr val="FF0000"/>
                </a:solidFill>
              </a:rPr>
              <a:t>agenda</a:t>
            </a:r>
            <a:r>
              <a:rPr lang="en-US" sz="2800" dirty="0"/>
              <a:t> (motive).</a:t>
            </a:r>
          </a:p>
          <a:p>
            <a:r>
              <a:rPr lang="en-US" sz="2800" dirty="0"/>
              <a:t>Possible agendas: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Sell a product such as a new cell phone.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Convince audience to change their views.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Persuade audience to take some sort of important action such as donating to a special cause.</a:t>
            </a:r>
          </a:p>
          <a:p>
            <a:r>
              <a:rPr lang="en-US" sz="3200" dirty="0"/>
              <a:t>Persuasive writers are </a:t>
            </a:r>
            <a:r>
              <a:rPr lang="en-US" sz="3200" b="1" dirty="0"/>
              <a:t>biased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2900" dirty="0"/>
          </a:p>
          <a:p>
            <a:pPr marL="11430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>
                <a:solidFill>
                  <a:srgbClr val="FF0000"/>
                </a:solidFill>
              </a:rPr>
              <a:t>Bias: add to notes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/>
              <a:t>	A prejudice; you can’t trust information from a biased source.</a:t>
            </a:r>
          </a:p>
          <a:p>
            <a:pPr eaLnBrk="1" hangingPunct="1">
              <a:buFontTx/>
              <a:buNone/>
            </a:pPr>
            <a:endParaRPr lang="en-US" altLang="en-US" sz="4000" dirty="0"/>
          </a:p>
          <a:p>
            <a:pPr eaLnBrk="1" hangingPunct="1">
              <a:buFontTx/>
              <a:buNone/>
            </a:pPr>
            <a:endParaRPr lang="en-US" altLang="en-US" sz="4000" dirty="0"/>
          </a:p>
        </p:txBody>
      </p:sp>
      <p:sp>
        <p:nvSpPr>
          <p:cNvPr id="1025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2"/>
                </a:solidFill>
                <a:latin typeface="Times New Roman" pitchFamily="18" charset="0"/>
              </a:rPr>
              <a:t>Persuasive 8</a:t>
            </a:r>
          </a:p>
        </p:txBody>
      </p:sp>
      <p:sp>
        <p:nvSpPr>
          <p:cNvPr id="102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9E11D47-8A6F-45D3-9226-64397C8C478D}" type="slidenum">
              <a:rPr lang="en-US" altLang="en-US" sz="1100" smtClean="0">
                <a:solidFill>
                  <a:schemeClr val="tx2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1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244" name="AutoShape 5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45" name="AutoShape 7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46" name="AutoShape 9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47" name="AutoShape 11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48" name="AutoShape 13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49" name="AutoShape 15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50" name="AutoShape 17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51" name="AutoShape 19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0252" name="AutoShape 21" descr="http://lumiereministries.files.wordpress.com/2008/09/food-cheeseburger-advertising-reality1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10253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95688"/>
            <a:ext cx="5029200" cy="280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2438400"/>
            <a:ext cx="3810000" cy="2057400"/>
          </a:xfrm>
        </p:spPr>
        <p:txBody>
          <a:bodyPr>
            <a:noAutofit/>
          </a:bodyPr>
          <a:lstStyle/>
          <a:p>
            <a:r>
              <a:rPr lang="en-US" sz="4000" dirty="0"/>
              <a:t>All persuasive writing is biased!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85887"/>
            <a:ext cx="4325837" cy="37242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0317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5029200"/>
            <a:ext cx="5638800" cy="1101248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How do you harness it?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66800"/>
            <a:ext cx="585988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12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/>
              <a:t>Ethos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/>
              <a:t>Pathos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/>
              <a:t>Logos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7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239000" cy="1143000"/>
          </a:xfrm>
        </p:spPr>
        <p:txBody>
          <a:bodyPr>
            <a:normAutofit/>
          </a:bodyPr>
          <a:lstStyle/>
          <a:p>
            <a:r>
              <a:rPr lang="en-US" sz="3400" b="1" dirty="0" err="1"/>
              <a:t>Mini-lesson:Three</a:t>
            </a:r>
            <a:r>
              <a:rPr lang="en-US" sz="3400" b="1" dirty="0"/>
              <a:t> age-old strategies: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4000" b="1" dirty="0">
              <a:solidFill>
                <a:srgbClr val="0070C0"/>
              </a:solidFill>
              <a:latin typeface="+mj-lt"/>
            </a:endParaRPr>
          </a:p>
          <a:p>
            <a:pPr>
              <a:buNone/>
            </a:pPr>
            <a:r>
              <a:rPr lang="en-US" sz="4000" b="1" dirty="0">
                <a:solidFill>
                  <a:srgbClr val="0070C0"/>
                </a:solidFill>
                <a:latin typeface="+mj-lt"/>
              </a:rPr>
              <a:t>According to ancient Greek philosopher, Aristotle, persuasive writing needs:</a:t>
            </a:r>
          </a:p>
          <a:p>
            <a:pPr>
              <a:buNone/>
            </a:pPr>
            <a:endParaRPr lang="en-US" sz="4000" dirty="0">
              <a:latin typeface="+mj-lt"/>
            </a:endParaRPr>
          </a:p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+mj-lt"/>
              </a:rPr>
              <a:t>Ethos</a:t>
            </a:r>
            <a:r>
              <a:rPr lang="en-US" sz="4000" dirty="0">
                <a:latin typeface="+mj-lt"/>
              </a:rPr>
              <a:t> (character): appeal to reader’s sense of right and wrong.  Also, establish that you are trustworthy and of sound character (credibility/ethics/morals).</a:t>
            </a:r>
          </a:p>
          <a:p>
            <a:pPr>
              <a:buNone/>
            </a:pPr>
            <a:r>
              <a:rPr lang="en-US" sz="4000" dirty="0">
                <a:latin typeface="+mj-lt"/>
              </a:rPr>
              <a:t>		</a:t>
            </a:r>
          </a:p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+mj-lt"/>
              </a:rPr>
              <a:t>Pathos</a:t>
            </a:r>
            <a:r>
              <a:rPr lang="en-US" sz="4000" dirty="0">
                <a:latin typeface="+mj-lt"/>
              </a:rPr>
              <a:t> (emotional): appeal to reader’s emotions.</a:t>
            </a:r>
          </a:p>
          <a:p>
            <a:pPr>
              <a:buNone/>
            </a:pPr>
            <a:endParaRPr lang="en-US" sz="4000" dirty="0">
              <a:latin typeface="+mj-lt"/>
            </a:endParaRPr>
          </a:p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+mj-lt"/>
              </a:rPr>
              <a:t>Logos</a:t>
            </a:r>
            <a:r>
              <a:rPr lang="en-US" sz="4000" dirty="0">
                <a:latin typeface="+mj-lt"/>
              </a:rPr>
              <a:t> (reason):  appeal to reader’s logic (numbers/statistics/reasoning).</a:t>
            </a:r>
          </a:p>
          <a:p>
            <a:pPr>
              <a:buNone/>
            </a:pPr>
            <a:endParaRPr lang="en-US" sz="4000" b="1" dirty="0"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Appeals 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66"/>
                </a:solidFill>
              </a:rPr>
              <a:t>Pathos (emotional):</a:t>
            </a:r>
          </a:p>
          <a:p>
            <a:r>
              <a:rPr lang="en-US" dirty="0"/>
              <a:t>Make them pity</a:t>
            </a:r>
          </a:p>
          <a:p>
            <a:r>
              <a:rPr lang="en-US" dirty="0"/>
              <a:t>Make them laugh</a:t>
            </a:r>
          </a:p>
          <a:p>
            <a:r>
              <a:rPr lang="en-US" dirty="0"/>
              <a:t>Make them fear</a:t>
            </a:r>
          </a:p>
          <a:p>
            <a:r>
              <a:rPr lang="en-US" dirty="0"/>
              <a:t>Transfer</a:t>
            </a:r>
          </a:p>
          <a:p>
            <a:r>
              <a:rPr lang="en-US" dirty="0"/>
              <a:t>Testimonial</a:t>
            </a:r>
          </a:p>
          <a:p>
            <a:r>
              <a:rPr lang="en-US" dirty="0"/>
              <a:t>Bandwagon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66"/>
                </a:solidFill>
              </a:rPr>
              <a:t>Logos (logical):</a:t>
            </a:r>
          </a:p>
          <a:p>
            <a:r>
              <a:rPr lang="en-US" dirty="0"/>
              <a:t>Facts</a:t>
            </a:r>
          </a:p>
          <a:p>
            <a:r>
              <a:rPr lang="en-US" dirty="0"/>
              <a:t>Figures</a:t>
            </a:r>
          </a:p>
          <a:p>
            <a:r>
              <a:rPr lang="en-US" dirty="0"/>
              <a:t>Statistics</a:t>
            </a:r>
          </a:p>
          <a:p>
            <a:r>
              <a:rPr lang="en-US" dirty="0"/>
              <a:t>Examples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66"/>
                </a:solidFill>
              </a:rPr>
              <a:t>Ethos (ethical)</a:t>
            </a:r>
          </a:p>
          <a:p>
            <a:r>
              <a:rPr lang="en-US" dirty="0"/>
              <a:t>Sense of right and wrong</a:t>
            </a:r>
          </a:p>
          <a:p>
            <a:r>
              <a:rPr lang="en-US" dirty="0"/>
              <a:t>Establish trust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B13F9A"/>
                </a:solidFill>
              </a:rPr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>
                <a:solidFill>
                  <a:srgbClr val="B13F9A"/>
                </a:solidFill>
              </a:rPr>
              <a:pPr/>
              <a:t>8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9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Pair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700" b="1" dirty="0">
                <a:solidFill>
                  <a:srgbClr val="0070C0"/>
                </a:solidFill>
                <a:latin typeface="+mj-lt"/>
              </a:rPr>
              <a:t>	Convince me to do away with a seating chart.  Make three points using the following strategies:</a:t>
            </a:r>
          </a:p>
          <a:p>
            <a:pPr>
              <a:buNone/>
            </a:pPr>
            <a:endParaRPr lang="en-US" sz="3200" b="1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Ethos:   appeal to my sense of fairness and/or gain my trust.	</a:t>
            </a:r>
          </a:p>
          <a:p>
            <a:pPr>
              <a:buNone/>
            </a:pPr>
            <a:endParaRPr lang="en-US" sz="3700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Pathos:  appeal to my emotions.</a:t>
            </a:r>
          </a:p>
          <a:p>
            <a:pPr>
              <a:buNone/>
            </a:pPr>
            <a:endParaRPr lang="en-US" sz="3700" dirty="0">
              <a:latin typeface="+mj-lt"/>
            </a:endParaRPr>
          </a:p>
          <a:p>
            <a:pPr>
              <a:buNone/>
            </a:pPr>
            <a:r>
              <a:rPr lang="en-US" sz="3700" dirty="0">
                <a:latin typeface="+mj-lt"/>
              </a:rPr>
              <a:t>Logos:   appeal to my sense of reason.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Persuasive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28C6-66FF-4CED-A7DA-9BF8464960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149</TotalTime>
  <Words>448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Trebuchet MS</vt:lpstr>
      <vt:lpstr>Wingdings</vt:lpstr>
      <vt:lpstr>Wingdings 2</vt:lpstr>
      <vt:lpstr>Opulent</vt:lpstr>
      <vt:lpstr>The power of persuasion</vt:lpstr>
      <vt:lpstr>Persuasive writing:  Author’s Purpose</vt:lpstr>
      <vt:lpstr>Bias: add to notes</vt:lpstr>
      <vt:lpstr>All persuasive writing is biased!</vt:lpstr>
      <vt:lpstr>PowerPoint Presentation</vt:lpstr>
      <vt:lpstr>Appeals</vt:lpstr>
      <vt:lpstr>Mini-lesson:Three age-old strategies:</vt:lpstr>
      <vt:lpstr>Appeals summary </vt:lpstr>
      <vt:lpstr>Think Pair Share</vt:lpstr>
      <vt:lpstr>Think Pair Share</vt:lpstr>
      <vt:lpstr>Letter to Parent</vt:lpstr>
      <vt:lpstr>Claim:</vt:lpstr>
    </vt:vector>
  </TitlesOfParts>
  <Company>Penn Delco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Mauri Fava</dc:creator>
  <cp:lastModifiedBy>Agostini, Preslie</cp:lastModifiedBy>
  <cp:revision>20</cp:revision>
  <dcterms:created xsi:type="dcterms:W3CDTF">2016-11-03T12:41:10Z</dcterms:created>
  <dcterms:modified xsi:type="dcterms:W3CDTF">2024-02-05T14:14:10Z</dcterms:modified>
</cp:coreProperties>
</file>